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31"/>
  </p:notesMasterIdLst>
  <p:sldIdLst>
    <p:sldId id="258" r:id="rId2"/>
    <p:sldId id="257" r:id="rId3"/>
    <p:sldId id="328" r:id="rId4"/>
    <p:sldId id="701" r:id="rId5"/>
    <p:sldId id="704" r:id="rId6"/>
    <p:sldId id="732" r:id="rId7"/>
    <p:sldId id="759" r:id="rId8"/>
    <p:sldId id="706" r:id="rId9"/>
    <p:sldId id="735" r:id="rId10"/>
    <p:sldId id="734" r:id="rId11"/>
    <p:sldId id="707" r:id="rId12"/>
    <p:sldId id="737" r:id="rId13"/>
    <p:sldId id="760" r:id="rId14"/>
    <p:sldId id="761" r:id="rId15"/>
    <p:sldId id="259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81A2C-F339-4E17-AE02-B166DBADB931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6BF89-EE35-44DD-81EA-43E18CC2D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937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6BF89-EE35-44DD-81EA-43E18CC2DA6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44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997E-5138-4216-DA15-FE4055650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27506-537A-9AE7-360B-7960C3C5A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59883-986B-9178-D381-BE89DB4A5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076D9-B804-075C-2786-37510D8D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B971-35E1-40BD-1A65-09F4DD6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E732-9AEE-7F96-8FB4-9AF4433B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E998D-E03E-A934-7BC4-C7A92F9C3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43A34-2D18-2600-21AD-9CCCAB0E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F840-08B7-01AD-61C2-D74D821F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712E7-9845-920D-9735-9619E547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CC457-C590-860A-1F6F-1B047DA60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93796-29DC-F08E-0D84-FBD0EF22C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090EA-88EE-E459-86F2-87F3431D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5F0-2E27-384F-0FD4-41076741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10CCE-56C5-4B38-0732-95635041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E4A2-46F3-EC34-C802-F9EF8C38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313CA-51A4-F5BB-0122-B6E7F5ED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7428-6D0D-2C74-993B-0BC16E6B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0EC51-2040-3C84-C5E1-24537BD2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5D039-7C01-B26B-CF23-7E5C8B88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E297-8D5C-5681-C608-C8F2615C2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8FF82-FB6A-B3D4-2119-9A76636AD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3AA90-3A94-7C3E-6BE6-B30ABA4B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E64DF-52D2-FC54-6383-32A9A8DF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F1097-8F75-AEAD-E883-FD4A847D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4345-4E45-D354-44C3-2F39054E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B8BEA-0137-1720-CA4A-16CE93805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1C871-5784-7E29-A85D-D8980792C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C1AA7-B040-DABB-91CB-48F86335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4984A-02CC-4749-6EC7-0CC9C90E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956CC-37B9-24C2-0E04-9C7B21AE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0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7B71-60F5-DE45-A6F2-A21323E4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A4C6-EA95-5C59-D52C-28426FE77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5E224-AA08-093D-59DC-F3B2E44C6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73E62-6918-1064-6645-67AC64CEB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AB43C-69F6-BEA3-501A-5E2662997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3655-4387-C5B4-010A-5E8902F9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D887B-767E-37DD-63EA-59E3B5D4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75E361-C7B0-CE63-A13F-51E8441F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9F81-EFB6-BAB4-42B9-CB84CD82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8F1A5-EB84-41A7-7EBE-7A66D755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8E19A-2C79-707B-6C63-84C2218D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8EB07-99F5-1ED2-A7DB-235CEFEA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69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AEC6A-136C-313F-315D-9DBEBB4B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EE8E5-7673-C5EF-2CE1-6B0B3FF8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99374-D0B2-4EFF-4112-2906E024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4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F8E3-9AAA-A965-F897-5FEBCB65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3CB4B-65C5-D7AD-A540-C5E74DA88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1C655-D854-A9AB-4B97-B2C8CC1B3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54508-5251-01C2-0DA4-59D249EF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12CF8-5885-E3B6-9AF8-B2A8706C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7724C-5541-DC42-A1A5-700891D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4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FD2C-4A5A-758E-18F9-145A7337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2129-5DB1-2F84-C3E6-52A9B228A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A3070-86C8-E4F3-4AB9-79E234D14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A84CA-6A29-64AF-3131-ACCD4C0AB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7CFF4-A1C4-6214-F9C5-D1F203F2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89C79-D620-A7D5-649A-CDA47BB6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1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6A854-EE13-1D4D-0E48-6F6AB3C7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BB9D3-19DB-BD7E-FA0D-48EF1A352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E91AB-FD58-86AF-4426-210FDE01F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89728-AEF9-49E5-2F73-4681D582C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9B049-E625-53A1-7ABD-86FB30C47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7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jaseelashajahan/decision-trees-91553243" TargetMode="External"/><Relationship Id="rId2" Type="http://schemas.openxmlformats.org/officeDocument/2006/relationships/hyperlink" Target="https://www.slideshare.net/slideshow/classification-using-decision-tree-53984611/5398461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6EC3-BF27-A827-26EE-F453BABA2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UNIT 4 </a:t>
            </a:r>
            <a:br>
              <a:rPr lang="en-IN" dirty="0"/>
            </a:b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1C7F40-2B5E-D50A-39F4-01EFF68DB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18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9A08EC9-B75B-5E06-11A2-2318452A27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A7B8F65-1B55-6CB3-ECB3-9AF3D084C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835219-DC57-43FE-8F99-F2BBD0966CE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78914" name="Rectangle 2">
            <a:extLst>
              <a:ext uri="{FF2B5EF4-FFF2-40B4-BE49-F238E27FC236}">
                <a16:creationId xmlns:a16="http://schemas.microsoft.com/office/drawing/2014/main" id="{DEDBAC36-0CD6-3D05-689B-7689B04CA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0264" y="404813"/>
            <a:ext cx="7793037" cy="1143000"/>
          </a:xfrm>
        </p:spPr>
        <p:txBody>
          <a:bodyPr/>
          <a:lstStyle/>
          <a:p>
            <a:r>
              <a:rPr lang="en-US" altLang="en-US"/>
              <a:t>Support and Confidence</a:t>
            </a:r>
          </a:p>
        </p:txBody>
      </p:sp>
      <p:sp>
        <p:nvSpPr>
          <p:cNvPr id="678915" name="Rectangle 3">
            <a:extLst>
              <a:ext uri="{FF2B5EF4-FFF2-40B4-BE49-F238E27FC236}">
                <a16:creationId xmlns:a16="http://schemas.microsoft.com/office/drawing/2014/main" id="{B3F34828-4F8B-2322-E16B-929C3F57E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5800" y="1341439"/>
            <a:ext cx="8077200" cy="4471987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Support count</a:t>
            </a:r>
            <a:r>
              <a:rPr lang="en-US" altLang="en-US"/>
              <a:t>: The support count of an itemset </a:t>
            </a:r>
            <a:r>
              <a:rPr lang="en-US" altLang="en-US" i="1"/>
              <a:t>X</a:t>
            </a:r>
            <a:r>
              <a:rPr lang="en-US" altLang="en-US"/>
              <a:t>, denoted by </a:t>
            </a:r>
            <a:r>
              <a:rPr lang="en-US" altLang="en-US" i="1">
                <a:solidFill>
                  <a:srgbClr val="FF0000"/>
                </a:solidFill>
              </a:rPr>
              <a:t>X.count</a:t>
            </a:r>
            <a:r>
              <a:rPr lang="en-US" altLang="en-US"/>
              <a:t>, in a data set </a:t>
            </a:r>
            <a:r>
              <a:rPr lang="en-US" altLang="en-US" i="1"/>
              <a:t>T</a:t>
            </a:r>
            <a:r>
              <a:rPr lang="en-US" altLang="en-US"/>
              <a:t> is the number of transactions in </a:t>
            </a:r>
            <a:r>
              <a:rPr lang="en-US" altLang="en-US" i="1"/>
              <a:t>T</a:t>
            </a:r>
            <a:r>
              <a:rPr lang="en-US" altLang="en-US"/>
              <a:t> that contain </a:t>
            </a:r>
            <a:r>
              <a:rPr lang="en-US" altLang="en-US" i="1"/>
              <a:t>X</a:t>
            </a:r>
            <a:r>
              <a:rPr lang="en-US" altLang="en-US"/>
              <a:t>. Assume </a:t>
            </a:r>
            <a:r>
              <a:rPr lang="en-US" altLang="en-US" i="1"/>
              <a:t>T</a:t>
            </a:r>
            <a:r>
              <a:rPr lang="en-US" altLang="en-US"/>
              <a:t> has </a:t>
            </a:r>
            <a:r>
              <a:rPr lang="en-US" altLang="en-US" i="1"/>
              <a:t>n</a:t>
            </a:r>
            <a:r>
              <a:rPr lang="en-US" altLang="en-US"/>
              <a:t> transactions. </a:t>
            </a:r>
          </a:p>
          <a:p>
            <a:r>
              <a:rPr lang="en-US" altLang="en-US"/>
              <a:t>Then, </a:t>
            </a:r>
          </a:p>
          <a:p>
            <a:endParaRPr lang="en-US" altLang="en-US"/>
          </a:p>
        </p:txBody>
      </p:sp>
      <p:sp>
        <p:nvSpPr>
          <p:cNvPr id="678917" name="Rectangle 5">
            <a:extLst>
              <a:ext uri="{FF2B5EF4-FFF2-40B4-BE49-F238E27FC236}">
                <a16:creationId xmlns:a16="http://schemas.microsoft.com/office/drawing/2014/main" id="{8DAE7CAB-4FA6-1C29-B1B3-533F19633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678916" name="Object 4">
            <a:extLst>
              <a:ext uri="{FF2B5EF4-FFF2-40B4-BE49-F238E27FC236}">
                <a16:creationId xmlns:a16="http://schemas.microsoft.com/office/drawing/2014/main" id="{FD04556E-DDB9-3CB9-ADA6-78342165B0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2425" y="3609975"/>
          <a:ext cx="44275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500" imgH="368300" progId="Equation.3">
                  <p:embed/>
                </p:oleObj>
              </mc:Choice>
              <mc:Fallback>
                <p:oleObj name="Equation" r:id="rId2" imgW="1460500" imgH="368300" progId="Equation.3">
                  <p:embed/>
                  <p:pic>
                    <p:nvPicPr>
                      <p:cNvPr id="678916" name="Object 4">
                        <a:extLst>
                          <a:ext uri="{FF2B5EF4-FFF2-40B4-BE49-F238E27FC236}">
                            <a16:creationId xmlns:a16="http://schemas.microsoft.com/office/drawing/2014/main" id="{FD04556E-DDB9-3CB9-ADA6-78342165B0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425" y="3609975"/>
                        <a:ext cx="4427538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8919" name="Rectangle 7">
            <a:extLst>
              <a:ext uri="{FF2B5EF4-FFF2-40B4-BE49-F238E27FC236}">
                <a16:creationId xmlns:a16="http://schemas.microsoft.com/office/drawing/2014/main" id="{8921EB8C-9010-AB1B-0899-FC6A784E1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678918" name="Object 6">
            <a:extLst>
              <a:ext uri="{FF2B5EF4-FFF2-40B4-BE49-F238E27FC236}">
                <a16:creationId xmlns:a16="http://schemas.microsoft.com/office/drawing/2014/main" id="{50187C5D-9C2A-B977-F04B-6C6C152EC6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7351" y="4833938"/>
          <a:ext cx="46085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368300" progId="Equation.3">
                  <p:embed/>
                </p:oleObj>
              </mc:Choice>
              <mc:Fallback>
                <p:oleObj name="Equation" r:id="rId4" imgW="1612900" imgH="368300" progId="Equation.3">
                  <p:embed/>
                  <p:pic>
                    <p:nvPicPr>
                      <p:cNvPr id="678918" name="Object 6">
                        <a:extLst>
                          <a:ext uri="{FF2B5EF4-FFF2-40B4-BE49-F238E27FC236}">
                            <a16:creationId xmlns:a16="http://schemas.microsoft.com/office/drawing/2014/main" id="{50187C5D-9C2A-B977-F04B-6C6C152EC6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4833938"/>
                        <a:ext cx="4608513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D0E0B4F-F99E-AD26-46FC-03DA9482C8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066FBB6-7CC1-269A-C18D-C9AA95F65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5C03C7-3FF4-4D96-A1B2-24F1A3002639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49218" name="Rectangle 2">
            <a:extLst>
              <a:ext uri="{FF2B5EF4-FFF2-40B4-BE49-F238E27FC236}">
                <a16:creationId xmlns:a16="http://schemas.microsoft.com/office/drawing/2014/main" id="{86372B85-E1DD-C6E8-8E35-BF63088276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81001"/>
            <a:ext cx="8229600" cy="1139825"/>
          </a:xfrm>
        </p:spPr>
        <p:txBody>
          <a:bodyPr/>
          <a:lstStyle/>
          <a:p>
            <a:r>
              <a:rPr lang="en-US" altLang="en-US"/>
              <a:t>Goal and key features</a:t>
            </a:r>
          </a:p>
        </p:txBody>
      </p:sp>
      <p:sp>
        <p:nvSpPr>
          <p:cNvPr id="649219" name="Rectangle 3">
            <a:extLst>
              <a:ext uri="{FF2B5EF4-FFF2-40B4-BE49-F238E27FC236}">
                <a16:creationId xmlns:a16="http://schemas.microsoft.com/office/drawing/2014/main" id="{DD3ACD6D-7699-C92F-2E3C-B4CBFCF1C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628775"/>
            <a:ext cx="8421688" cy="4503738"/>
          </a:xfrm>
        </p:spPr>
        <p:txBody>
          <a:bodyPr/>
          <a:lstStyle/>
          <a:p>
            <a:pPr>
              <a:spcAft>
                <a:spcPct val="50000"/>
              </a:spcAft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Find all rules that satisfy the user-specified </a:t>
            </a:r>
            <a:r>
              <a:rPr lang="en-US" altLang="en-US" i="1">
                <a:solidFill>
                  <a:srgbClr val="FF0000"/>
                </a:solidFill>
              </a:rPr>
              <a:t>minimum support</a:t>
            </a:r>
            <a:r>
              <a:rPr lang="en-US" altLang="en-US"/>
              <a:t> (minsup) and </a:t>
            </a:r>
            <a:r>
              <a:rPr lang="en-US" altLang="en-US" i="1">
                <a:solidFill>
                  <a:srgbClr val="FF0000"/>
                </a:solidFill>
              </a:rPr>
              <a:t>minimum confidence</a:t>
            </a:r>
            <a:r>
              <a:rPr lang="en-US" altLang="en-US" i="1"/>
              <a:t> </a:t>
            </a:r>
            <a:r>
              <a:rPr lang="en-US" altLang="en-US"/>
              <a:t>(minconf).</a:t>
            </a:r>
            <a:endParaRPr lang="en-US" altLang="en-US" i="1"/>
          </a:p>
          <a:p>
            <a:r>
              <a:rPr lang="en-US" altLang="en-US" b="1">
                <a:solidFill>
                  <a:srgbClr val="FF0000"/>
                </a:solidFill>
              </a:rPr>
              <a:t>Key Features</a:t>
            </a:r>
          </a:p>
          <a:p>
            <a:pPr marL="742950" lvl="1" indent="-285750"/>
            <a:r>
              <a:rPr lang="en-US" altLang="en-US">
                <a:solidFill>
                  <a:srgbClr val="FF0000"/>
                </a:solidFill>
              </a:rPr>
              <a:t>Completeness:</a:t>
            </a:r>
            <a:r>
              <a:rPr lang="en-US" altLang="en-US"/>
              <a:t> find all rules.</a:t>
            </a:r>
          </a:p>
          <a:p>
            <a:pPr marL="742950" lvl="1" indent="-285750"/>
            <a:r>
              <a:rPr lang="en-US" altLang="en-US">
                <a:solidFill>
                  <a:srgbClr val="FF0000"/>
                </a:solidFill>
              </a:rPr>
              <a:t>No target item(s)</a:t>
            </a:r>
            <a:r>
              <a:rPr lang="en-US" altLang="en-US"/>
              <a:t> on the right-hand-side</a:t>
            </a:r>
          </a:p>
          <a:p>
            <a:pPr marL="742950" lvl="1" indent="-285750"/>
            <a:r>
              <a:rPr lang="en-US" altLang="en-US"/>
              <a:t>Mining with data on </a:t>
            </a:r>
            <a:r>
              <a:rPr lang="en-US" altLang="en-US">
                <a:solidFill>
                  <a:srgbClr val="FF0000"/>
                </a:solidFill>
              </a:rPr>
              <a:t>hard disk</a:t>
            </a:r>
            <a:r>
              <a:rPr lang="en-US" altLang="en-US"/>
              <a:t> </a:t>
            </a:r>
            <a:r>
              <a:rPr lang="en-US" altLang="en-US" sz="2200"/>
              <a:t>(not in memory)</a:t>
            </a:r>
            <a:r>
              <a:rPr lang="en-US" altLang="en-US"/>
              <a:t> </a:t>
            </a:r>
            <a:endParaRPr lang="en-US" altLang="en-US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0D7CEC0-0D60-C465-4515-B00DC21D6B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8E21934-9960-3967-E9E4-DB7F5FBD23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038AB-8A11-45CF-A396-26D28537E001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81986" name="Rectangle 2">
            <a:extLst>
              <a:ext uri="{FF2B5EF4-FFF2-40B4-BE49-F238E27FC236}">
                <a16:creationId xmlns:a16="http://schemas.microsoft.com/office/drawing/2014/main" id="{52D5AD54-66D8-A4FD-D8C3-4C44931825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200" y="381000"/>
            <a:ext cx="7772400" cy="1104900"/>
          </a:xfrm>
        </p:spPr>
        <p:txBody>
          <a:bodyPr/>
          <a:lstStyle/>
          <a:p>
            <a:r>
              <a:rPr lang="en-GB" altLang="en-US"/>
              <a:t>An example</a:t>
            </a:r>
          </a:p>
        </p:txBody>
      </p:sp>
      <p:sp>
        <p:nvSpPr>
          <p:cNvPr id="681987" name="Rectangle 3">
            <a:extLst>
              <a:ext uri="{FF2B5EF4-FFF2-40B4-BE49-F238E27FC236}">
                <a16:creationId xmlns:a16="http://schemas.microsoft.com/office/drawing/2014/main" id="{B58D1D39-1A09-54B6-C573-DB99E6EA6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5800" y="1808164"/>
            <a:ext cx="7772400" cy="4429125"/>
          </a:xfrm>
        </p:spPr>
        <p:txBody>
          <a:bodyPr/>
          <a:lstStyle/>
          <a:p>
            <a:r>
              <a:rPr lang="en-GB" altLang="en-US"/>
              <a:t>Transaction data</a:t>
            </a:r>
            <a:endParaRPr lang="en-GB" altLang="en-US" b="1"/>
          </a:p>
          <a:p>
            <a:pPr>
              <a:spcBef>
                <a:spcPct val="0"/>
              </a:spcBef>
            </a:pPr>
            <a:r>
              <a:rPr lang="en-GB" altLang="en-US"/>
              <a:t>Assume: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GB" altLang="en-US" sz="2100"/>
              <a:t>		minsup = 30%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GB" altLang="en-US" sz="2100"/>
              <a:t>		minconf = 80%</a:t>
            </a:r>
          </a:p>
          <a:p>
            <a:pPr>
              <a:spcBef>
                <a:spcPct val="0"/>
              </a:spcBef>
            </a:pPr>
            <a:r>
              <a:rPr lang="en-GB" altLang="en-US"/>
              <a:t>An example </a:t>
            </a:r>
            <a:r>
              <a:rPr lang="en-GB" altLang="en-US">
                <a:solidFill>
                  <a:srgbClr val="FF0000"/>
                </a:solidFill>
              </a:rPr>
              <a:t>frequent </a:t>
            </a:r>
            <a:r>
              <a:rPr lang="en-GB" altLang="en-US" i="1">
                <a:solidFill>
                  <a:srgbClr val="FF0000"/>
                </a:solidFill>
              </a:rPr>
              <a:t>itemset</a:t>
            </a:r>
            <a:r>
              <a:rPr lang="en-GB" altLang="en-US"/>
              <a:t>:</a:t>
            </a:r>
            <a:r>
              <a:rPr lang="en-GB" altLang="en-US" b="1"/>
              <a:t>   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GB" altLang="en-US"/>
              <a:t>   </a:t>
            </a:r>
            <a:r>
              <a:rPr lang="en-GB" altLang="en-US" sz="2100"/>
              <a:t>{Chicken, Clothes, Milk}    	[sup = 3/7]</a:t>
            </a:r>
          </a:p>
          <a:p>
            <a:pPr>
              <a:spcBef>
                <a:spcPct val="0"/>
              </a:spcBef>
            </a:pPr>
            <a:r>
              <a:rPr lang="en-GB" altLang="en-US">
                <a:solidFill>
                  <a:srgbClr val="FF0000"/>
                </a:solidFill>
              </a:rPr>
              <a:t>Association rules</a:t>
            </a:r>
            <a:r>
              <a:rPr lang="en-GB" altLang="en-US">
                <a:solidFill>
                  <a:schemeClr val="accent2"/>
                </a:solidFill>
              </a:rPr>
              <a:t> </a:t>
            </a:r>
            <a:r>
              <a:rPr lang="en-GB" altLang="en-US"/>
              <a:t>from the itemset:</a:t>
            </a:r>
            <a:r>
              <a:rPr lang="en-GB" altLang="en-US" b="1"/>
              <a:t>	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GB" altLang="en-US" sz="2600"/>
              <a:t>	 </a:t>
            </a:r>
            <a:r>
              <a:rPr lang="en-GB" altLang="en-US" sz="2100"/>
              <a:t>Clothes </a:t>
            </a:r>
            <a:r>
              <a:rPr lang="en-GB" altLang="en-US" sz="2600">
                <a:sym typeface="Symbol" panose="05050102010706020507" pitchFamily="18" charset="2"/>
              </a:rPr>
              <a:t> </a:t>
            </a:r>
            <a:r>
              <a:rPr lang="en-GB" altLang="en-US" sz="2100"/>
              <a:t>Milk, </a:t>
            </a:r>
            <a:r>
              <a:rPr lang="en-GB" altLang="en-US" sz="2000"/>
              <a:t>Chicken	</a:t>
            </a:r>
            <a:r>
              <a:rPr lang="en-GB" altLang="en-US" sz="2100"/>
              <a:t>[sup = 3/7, conf = 3/3]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GB" altLang="en-US" sz="2600"/>
              <a:t>	 </a:t>
            </a:r>
            <a:r>
              <a:rPr lang="en-GB" altLang="en-US" sz="2100"/>
              <a:t>…				…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GB" altLang="en-US" sz="2600"/>
              <a:t>	 </a:t>
            </a:r>
            <a:r>
              <a:rPr lang="en-GB" altLang="en-US" sz="2100"/>
              <a:t>Clothes, </a:t>
            </a:r>
            <a:r>
              <a:rPr lang="en-GB" altLang="en-US" sz="2000"/>
              <a:t>Chicken</a:t>
            </a:r>
            <a:r>
              <a:rPr lang="en-GB" altLang="en-US" sz="2100"/>
              <a:t> </a:t>
            </a:r>
            <a:r>
              <a:rPr lang="en-GB" altLang="en-US" sz="2600">
                <a:sym typeface="Symbol" panose="05050102010706020507" pitchFamily="18" charset="2"/>
              </a:rPr>
              <a:t> </a:t>
            </a:r>
            <a:r>
              <a:rPr lang="en-GB" altLang="en-US" sz="2100"/>
              <a:t>Milk, </a:t>
            </a:r>
            <a:r>
              <a:rPr lang="en-GB" altLang="en-US" sz="2000"/>
              <a:t>	</a:t>
            </a:r>
            <a:r>
              <a:rPr lang="en-GB" altLang="en-US" sz="2100"/>
              <a:t>[sup = 3/7, conf = 3/3]</a:t>
            </a:r>
          </a:p>
        </p:txBody>
      </p:sp>
      <p:sp>
        <p:nvSpPr>
          <p:cNvPr id="681988" name="Text Box 4">
            <a:extLst>
              <a:ext uri="{FF2B5EF4-FFF2-40B4-BE49-F238E27FC236}">
                <a16:creationId xmlns:a16="http://schemas.microsoft.com/office/drawing/2014/main" id="{E444C738-BF95-EF60-83EA-AF783B522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150" y="304801"/>
            <a:ext cx="4667250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6350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defTabSz="6350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6350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6350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6350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635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635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635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635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ja-JP">
                <a:ea typeface="ＭＳ Ｐゴシック" panose="020B0600070205080204" pitchFamily="34" charset="-128"/>
              </a:rPr>
              <a:t>t1:	Beef, Chicken, Milk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ja-JP">
                <a:ea typeface="ＭＳ Ｐゴシック" panose="020B0600070205080204" pitchFamily="34" charset="-128"/>
              </a:rPr>
              <a:t>t2:	Beef, Cheese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ja-JP">
                <a:ea typeface="ＭＳ Ｐゴシック" panose="020B0600070205080204" pitchFamily="34" charset="-128"/>
              </a:rPr>
              <a:t>t3:	Cheese, Boots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ja-JP">
                <a:ea typeface="ＭＳ Ｐゴシック" panose="020B0600070205080204" pitchFamily="34" charset="-128"/>
              </a:rPr>
              <a:t>t4:	Beef, Chicken, Cheese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ja-JP">
                <a:ea typeface="ＭＳ Ｐゴシック" panose="020B0600070205080204" pitchFamily="34" charset="-128"/>
              </a:rPr>
              <a:t>t5:	Beef, Chicken, Clothes, Cheese, Milk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ja-JP">
                <a:ea typeface="ＭＳ Ｐゴシック" panose="020B0600070205080204" pitchFamily="34" charset="-128"/>
              </a:rPr>
              <a:t>t6:	Chicken, Clothes, Milk</a:t>
            </a:r>
          </a:p>
          <a:p>
            <a:pPr lvl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ja-JP">
                <a:ea typeface="ＭＳ Ｐゴシック" panose="020B0600070205080204" pitchFamily="34" charset="-128"/>
              </a:rPr>
              <a:t>t7:	Chicken, Milk, Clothes</a:t>
            </a:r>
            <a:endParaRPr lang="en-GB" altLang="en-US">
              <a:solidFill>
                <a:schemeClr val="accent2"/>
              </a:solidFill>
            </a:endParaRPr>
          </a:p>
        </p:txBody>
      </p:sp>
      <p:sp>
        <p:nvSpPr>
          <p:cNvPr id="681989" name="Line 5">
            <a:extLst>
              <a:ext uri="{FF2B5EF4-FFF2-40B4-BE49-F238E27FC236}">
                <a16:creationId xmlns:a16="http://schemas.microsoft.com/office/drawing/2014/main" id="{8EB35E32-E323-0497-062B-D9CFDAC8E3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3476" y="1160463"/>
            <a:ext cx="900113" cy="608012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81990" name="Rectangle 6">
            <a:extLst>
              <a:ext uri="{FF2B5EF4-FFF2-40B4-BE49-F238E27FC236}">
                <a16:creationId xmlns:a16="http://schemas.microsoft.com/office/drawing/2014/main" id="{C656095D-2927-7820-0F99-0B8BEF894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3" y="304800"/>
            <a:ext cx="4464050" cy="2439988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1E2B07-64EE-3E1B-5CCE-D315AEC33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488" y="404665"/>
            <a:ext cx="7991025" cy="53310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8484-4DDA-B3AE-8821-82686B23D4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2EC34-9662-6ADF-1B4F-6217476AC6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AABF08-E1D4-42D4-817D-EA66234FCF4B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237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8D8DF8-2801-8974-8E30-FB45FC169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557" y="512676"/>
            <a:ext cx="7860787" cy="53491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E08FB-9413-280C-CFC1-A69FBFCB5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7166B-9E7F-2195-30E5-2B4BEE62C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AABF08-E1D4-42D4-817D-EA66234FCF4B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695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16A4F5-4A24-BDF3-F71E-9E9B0F1E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87092"/>
            <a:ext cx="10905067" cy="64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05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AA9CC5-0DC3-A9F4-B197-95CB06DA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7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15995-24F7-0D78-4D04-483D57820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643467"/>
            <a:ext cx="11243733" cy="6214533"/>
          </a:xfrm>
          <a:prstGeom prst="rect">
            <a:avLst/>
          </a:prstGeom>
          <a:ln>
            <a:noFill/>
          </a:ln>
        </p:spPr>
      </p:pic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10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5D14C-BCB7-EE2E-13D7-BE2C8524B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554" y="643467"/>
            <a:ext cx="913289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071E4-5827-5611-9545-0F067FAAD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400" y="643467"/>
            <a:ext cx="1016000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9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1F43-D03B-29B1-DABC-DE016367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Priori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D382-14BE-8B2A-020F-25892348A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known as </a:t>
            </a:r>
            <a:r>
              <a:rPr lang="en-US" dirty="0" err="1">
                <a:highlight>
                  <a:srgbClr val="FFFF00"/>
                </a:highlight>
              </a:rPr>
              <a:t>Apriori</a:t>
            </a:r>
            <a:r>
              <a:rPr lang="en-US" dirty="0"/>
              <a:t> is a </a:t>
            </a:r>
            <a:r>
              <a:rPr lang="en-US" dirty="0">
                <a:highlight>
                  <a:srgbClr val="FFFF00"/>
                </a:highlight>
              </a:rPr>
              <a:t>common one in data mining. </a:t>
            </a:r>
          </a:p>
          <a:p>
            <a:r>
              <a:rPr lang="en-US" dirty="0"/>
              <a:t>It's used to </a:t>
            </a:r>
            <a:r>
              <a:rPr lang="en-US" dirty="0">
                <a:highlight>
                  <a:srgbClr val="00FF00"/>
                </a:highlight>
              </a:rPr>
              <a:t>identify the most frequently occurring elements </a:t>
            </a:r>
            <a:r>
              <a:rPr lang="en-US" dirty="0"/>
              <a:t>and </a:t>
            </a:r>
            <a:r>
              <a:rPr lang="en-US" dirty="0">
                <a:highlight>
                  <a:srgbClr val="00FF00"/>
                </a:highlight>
              </a:rPr>
              <a:t>meaningful associations </a:t>
            </a:r>
            <a:r>
              <a:rPr lang="en-US" dirty="0"/>
              <a:t>in a dataset. </a:t>
            </a:r>
          </a:p>
          <a:p>
            <a:r>
              <a:rPr lang="en-US" dirty="0"/>
              <a:t>As an example, </a:t>
            </a:r>
            <a:r>
              <a:rPr lang="en-US" dirty="0">
                <a:highlight>
                  <a:srgbClr val="00FFFF"/>
                </a:highlight>
              </a:rPr>
              <a:t>products brought in by consumers </a:t>
            </a:r>
            <a:r>
              <a:rPr lang="en-US" dirty="0"/>
              <a:t>to a shop may all be used </a:t>
            </a:r>
            <a:r>
              <a:rPr lang="en-US" dirty="0">
                <a:highlight>
                  <a:srgbClr val="00FFFF"/>
                </a:highlight>
              </a:rPr>
              <a:t>as inputs </a:t>
            </a:r>
            <a:r>
              <a:rPr lang="en-US" dirty="0"/>
              <a:t>in this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263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9C8905-8F33-6CB7-5193-0B58A1FEF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133" y="643467"/>
            <a:ext cx="1023620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2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699AA-AEEB-12B4-EDAE-F26586AD6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867" y="713257"/>
            <a:ext cx="990215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41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EB7F9-AD7A-5D45-8F68-A9CF6351D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207" y="512759"/>
            <a:ext cx="10019726" cy="605675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79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83656-F56C-1747-5098-2853813DA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67" y="512759"/>
            <a:ext cx="9689315" cy="605675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4B408D-E360-6955-00B1-0F06D2895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595" y="643467"/>
            <a:ext cx="9688810" cy="580967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84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07F03-B1A6-076A-6A33-932AD7F9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981" y="609860"/>
            <a:ext cx="882226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47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24868-713C-4C2B-3702-04D8466CA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670" y="643467"/>
            <a:ext cx="881434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95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EF193-93D7-0084-6837-6E091080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6" y="643467"/>
            <a:ext cx="873892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3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08EE4-40BC-26CB-E50D-566007D87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563" y="643466"/>
            <a:ext cx="85708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8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AB0C-76E3-3C00-EE6E-7A14657A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AEE86-8BA1-A312-1AB8-AC932B596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https://www.slideshare.net/slideshow/classification-using-decision-tree-53984611/53984611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hlinkClick r:id="rId3"/>
              </a:rPr>
              <a:t>https://www.slideshare.net/jaseelashajahan/decision-trees-91553243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D328FAC-273F-2EB7-B45B-D809055C2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8075" y="2381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/>
              <a:t>`Basket data’</a:t>
            </a:r>
          </a:p>
        </p:txBody>
      </p:sp>
      <p:pic>
        <p:nvPicPr>
          <p:cNvPr id="4099" name="Picture 4">
            <a:extLst>
              <a:ext uri="{FF2B5EF4-FFF2-40B4-BE49-F238E27FC236}">
                <a16:creationId xmlns:a16="http://schemas.microsoft.com/office/drawing/2014/main" id="{8A385858-C8B7-E1A1-B14B-9440E366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6" y="887414"/>
            <a:ext cx="4373563" cy="597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Content Placeholder 1">
            <a:extLst>
              <a:ext uri="{FF2B5EF4-FFF2-40B4-BE49-F238E27FC236}">
                <a16:creationId xmlns:a16="http://schemas.microsoft.com/office/drawing/2014/main" id="{5E232D9B-0202-7BB4-1C6B-47D439596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7870B3A4-430A-4FA9-64E4-D10F7659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65556">
            <a:off x="1992314" y="1008064"/>
            <a:ext cx="3208337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6C2D549-759D-1D11-B202-F94FDC1AF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7305">
            <a:off x="1970088" y="3489326"/>
            <a:ext cx="3427412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F1A1B34-0759-D56A-0C60-2FF5DA4913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56DE093B-76F2-5A94-6A25-E3D0313523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8BFCEA-0F95-4913-878E-D5661AEBAE36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43074" name="Rectangle 2">
            <a:extLst>
              <a:ext uri="{FF2B5EF4-FFF2-40B4-BE49-F238E27FC236}">
                <a16:creationId xmlns:a16="http://schemas.microsoft.com/office/drawing/2014/main" id="{5F65CE08-C59C-5D94-28F8-BB10067A6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Association rule mining</a:t>
            </a:r>
          </a:p>
        </p:txBody>
      </p:sp>
      <p:sp>
        <p:nvSpPr>
          <p:cNvPr id="643075" name="Rectangle 3">
            <a:extLst>
              <a:ext uri="{FF2B5EF4-FFF2-40B4-BE49-F238E27FC236}">
                <a16:creationId xmlns:a16="http://schemas.microsoft.com/office/drawing/2014/main" id="{045FF407-4AB9-891C-61B7-38FC6DCC2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5188" y="1233488"/>
            <a:ext cx="8077200" cy="4895850"/>
          </a:xfrm>
        </p:spPr>
        <p:txBody>
          <a:bodyPr/>
          <a:lstStyle/>
          <a:p>
            <a:r>
              <a:rPr lang="en-GB" altLang="en-US" dirty="0"/>
              <a:t>Proposed by </a:t>
            </a:r>
            <a:r>
              <a:rPr lang="en-GB" altLang="en-US" dirty="0">
                <a:solidFill>
                  <a:srgbClr val="FF0000"/>
                </a:solidFill>
              </a:rPr>
              <a:t>Agrawal et al in 1993</a:t>
            </a:r>
            <a:r>
              <a:rPr lang="en-GB" altLang="en-US" dirty="0"/>
              <a:t>. </a:t>
            </a:r>
          </a:p>
          <a:p>
            <a:r>
              <a:rPr lang="en-GB" altLang="en-US" dirty="0"/>
              <a:t>It is an important data mining model studied extensively by the database and data mining community. </a:t>
            </a:r>
          </a:p>
          <a:p>
            <a:pPr>
              <a:spcBef>
                <a:spcPct val="15000"/>
              </a:spcBef>
            </a:pPr>
            <a:r>
              <a:rPr lang="en-US" altLang="en-US" dirty="0"/>
              <a:t>Assume all data are </a:t>
            </a:r>
            <a:r>
              <a:rPr lang="en-US" altLang="en-US" dirty="0">
                <a:highlight>
                  <a:srgbClr val="00FFFF"/>
                </a:highlight>
              </a:rPr>
              <a:t>categorical</a:t>
            </a:r>
            <a:r>
              <a:rPr lang="en-US" altLang="en-US" dirty="0"/>
              <a:t>.</a:t>
            </a:r>
          </a:p>
          <a:p>
            <a:pPr>
              <a:spcBef>
                <a:spcPct val="15000"/>
              </a:spcBef>
            </a:pPr>
            <a:r>
              <a:rPr lang="en-US" altLang="en-US" dirty="0">
                <a:highlight>
                  <a:srgbClr val="00FFFF"/>
                </a:highlight>
              </a:rPr>
              <a:t>No good algorithm for numeric data</a:t>
            </a:r>
            <a:r>
              <a:rPr lang="en-US" altLang="en-US" dirty="0"/>
              <a:t>.</a:t>
            </a:r>
          </a:p>
          <a:p>
            <a:pPr>
              <a:spcBef>
                <a:spcPct val="15000"/>
              </a:spcBef>
            </a:pPr>
            <a:r>
              <a:rPr lang="en-US" altLang="en-US" dirty="0"/>
              <a:t>Initially used for </a:t>
            </a:r>
            <a:r>
              <a:rPr lang="en-US" altLang="en-US" dirty="0">
                <a:solidFill>
                  <a:srgbClr val="FF0000"/>
                </a:solidFill>
              </a:rPr>
              <a:t>Market Basket Analysis</a:t>
            </a:r>
            <a:r>
              <a:rPr lang="en-US" altLang="en-US" dirty="0"/>
              <a:t> to find how items purchased by customers are related.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GB" altLang="en-US" dirty="0"/>
              <a:t>		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GB" altLang="en-US" dirty="0"/>
              <a:t>	</a:t>
            </a:r>
            <a:r>
              <a:rPr lang="en-GB" altLang="en-US" dirty="0">
                <a:solidFill>
                  <a:srgbClr val="3333CC"/>
                </a:solidFill>
              </a:rPr>
              <a:t>Bread </a:t>
            </a:r>
            <a:r>
              <a:rPr lang="en-GB" altLang="en-US" dirty="0">
                <a:solidFill>
                  <a:srgbClr val="3333CC"/>
                </a:solidFill>
                <a:sym typeface="Symbol" panose="05050102010706020507" pitchFamily="18" charset="2"/>
              </a:rPr>
              <a:t></a:t>
            </a:r>
            <a:r>
              <a:rPr lang="en-GB" altLang="en-US" dirty="0">
                <a:solidFill>
                  <a:srgbClr val="3333CC"/>
                </a:solidFill>
              </a:rPr>
              <a:t> Milk	   [sup = 5%, conf = 100%]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2D1C696-E1B1-25EF-F9CC-3CA6D4854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D6AFBEF-53EB-38CF-50D3-062BFF719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1ECF78-B7DC-4CA8-80A8-6F3B1363076E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A96A01EC-9C14-99E3-64F1-F57C8DE0C5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model: data</a:t>
            </a:r>
          </a:p>
        </p:txBody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740EE5A1-2FD5-D9F7-2EF9-8F2C34213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5800" y="1557338"/>
            <a:ext cx="8269288" cy="4500562"/>
          </a:xfrm>
        </p:spPr>
        <p:txBody>
          <a:bodyPr/>
          <a:lstStyle/>
          <a:p>
            <a:r>
              <a:rPr lang="en-US" altLang="en-US" i="1">
                <a:solidFill>
                  <a:srgbClr val="FF0000"/>
                </a:solidFill>
              </a:rPr>
              <a:t>I</a:t>
            </a:r>
            <a:r>
              <a:rPr lang="en-US" altLang="en-US">
                <a:solidFill>
                  <a:srgbClr val="FF0000"/>
                </a:solidFill>
              </a:rPr>
              <a:t> = {</a:t>
            </a:r>
            <a:r>
              <a:rPr lang="en-US" altLang="en-US" i="1">
                <a:solidFill>
                  <a:srgbClr val="FF0000"/>
                </a:solidFill>
              </a:rPr>
              <a:t>i</a:t>
            </a:r>
            <a:r>
              <a:rPr lang="en-US" altLang="en-US" baseline="-25000">
                <a:solidFill>
                  <a:srgbClr val="FF0000"/>
                </a:solidFill>
              </a:rPr>
              <a:t>1</a:t>
            </a:r>
            <a:r>
              <a:rPr lang="en-US" altLang="en-US">
                <a:solidFill>
                  <a:srgbClr val="FF0000"/>
                </a:solidFill>
              </a:rPr>
              <a:t>, </a:t>
            </a:r>
            <a:r>
              <a:rPr lang="en-US" altLang="en-US" i="1">
                <a:solidFill>
                  <a:srgbClr val="FF0000"/>
                </a:solidFill>
              </a:rPr>
              <a:t>i</a:t>
            </a:r>
            <a:r>
              <a:rPr lang="en-US" altLang="en-US" baseline="-25000">
                <a:solidFill>
                  <a:srgbClr val="FF0000"/>
                </a:solidFill>
              </a:rPr>
              <a:t>2</a:t>
            </a:r>
            <a:r>
              <a:rPr lang="en-US" altLang="en-US">
                <a:solidFill>
                  <a:srgbClr val="FF0000"/>
                </a:solidFill>
              </a:rPr>
              <a:t>, …, </a:t>
            </a:r>
            <a:r>
              <a:rPr lang="en-US" altLang="en-US" i="1">
                <a:solidFill>
                  <a:srgbClr val="FF0000"/>
                </a:solidFill>
              </a:rPr>
              <a:t>i</a:t>
            </a:r>
            <a:r>
              <a:rPr lang="en-US" altLang="en-US" i="1" baseline="-25000">
                <a:solidFill>
                  <a:srgbClr val="FF0000"/>
                </a:solidFill>
              </a:rPr>
              <a:t>m</a:t>
            </a:r>
            <a:r>
              <a:rPr lang="en-US" altLang="en-US">
                <a:solidFill>
                  <a:srgbClr val="FF0000"/>
                </a:solidFill>
              </a:rPr>
              <a:t>}</a:t>
            </a:r>
            <a:r>
              <a:rPr lang="en-US" altLang="en-US"/>
              <a:t>: a set of </a:t>
            </a:r>
            <a:r>
              <a:rPr lang="en-US" altLang="en-US" i="1"/>
              <a:t>items</a:t>
            </a:r>
            <a:r>
              <a:rPr lang="en-US" altLang="en-US"/>
              <a:t>.</a:t>
            </a:r>
          </a:p>
          <a:p>
            <a:r>
              <a:rPr lang="en-US" altLang="en-US">
                <a:solidFill>
                  <a:srgbClr val="FF0000"/>
                </a:solidFill>
              </a:rPr>
              <a:t>Transaction</a:t>
            </a:r>
            <a:r>
              <a:rPr lang="en-US" altLang="en-US"/>
              <a:t> </a:t>
            </a:r>
            <a:r>
              <a:rPr lang="en-US" altLang="en-US" i="1">
                <a:solidFill>
                  <a:srgbClr val="FF0000"/>
                </a:solidFill>
              </a:rPr>
              <a:t>t</a:t>
            </a:r>
            <a:r>
              <a:rPr lang="en-US" altLang="en-US"/>
              <a:t> : </a:t>
            </a:r>
          </a:p>
          <a:p>
            <a:pPr marL="742950" lvl="1" indent="-285750"/>
            <a:r>
              <a:rPr lang="en-US" altLang="en-US" sz="3000" i="1"/>
              <a:t>t</a:t>
            </a:r>
            <a:r>
              <a:rPr lang="en-US" altLang="en-US" sz="3000"/>
              <a:t> a set of items, and </a:t>
            </a:r>
            <a:r>
              <a:rPr lang="en-US" altLang="en-US" sz="3000" i="1"/>
              <a:t>t</a:t>
            </a:r>
            <a:r>
              <a:rPr lang="en-US" altLang="en-US" sz="3000"/>
              <a:t> </a:t>
            </a:r>
            <a:r>
              <a:rPr lang="en-US" altLang="en-US" sz="3000">
                <a:sym typeface="Symbol" panose="05050102010706020507" pitchFamily="18" charset="2"/>
              </a:rPr>
              <a:t></a:t>
            </a:r>
            <a:r>
              <a:rPr lang="en-US" altLang="en-US" sz="3000"/>
              <a:t> </a:t>
            </a:r>
            <a:r>
              <a:rPr lang="en-US" altLang="en-US" sz="3000" i="1"/>
              <a:t>I</a:t>
            </a:r>
            <a:r>
              <a:rPr lang="en-US" altLang="en-US" sz="3000"/>
              <a:t>.</a:t>
            </a:r>
          </a:p>
          <a:p>
            <a:r>
              <a:rPr lang="en-US" altLang="en-US">
                <a:solidFill>
                  <a:srgbClr val="FF0000"/>
                </a:solidFill>
              </a:rPr>
              <a:t>Transaction Database </a:t>
            </a:r>
            <a:r>
              <a:rPr lang="en-US" altLang="en-US" i="1">
                <a:solidFill>
                  <a:srgbClr val="FF0000"/>
                </a:solidFill>
              </a:rPr>
              <a:t>T</a:t>
            </a:r>
            <a:r>
              <a:rPr lang="en-US" altLang="en-US">
                <a:solidFill>
                  <a:srgbClr val="FF0000"/>
                </a:solidFill>
              </a:rPr>
              <a:t>:</a:t>
            </a:r>
            <a:r>
              <a:rPr lang="en-US" altLang="en-US"/>
              <a:t> a set of transactions </a:t>
            </a:r>
            <a:r>
              <a:rPr lang="en-US" altLang="en-US" i="1"/>
              <a:t>T</a:t>
            </a:r>
            <a:r>
              <a:rPr lang="en-US" altLang="en-US"/>
              <a:t> = {t</a:t>
            </a:r>
            <a:r>
              <a:rPr lang="en-US" altLang="en-US" baseline="-25000"/>
              <a:t>1</a:t>
            </a:r>
            <a:r>
              <a:rPr lang="en-US" altLang="en-US"/>
              <a:t>, t</a:t>
            </a:r>
            <a:r>
              <a:rPr lang="en-US" altLang="en-US" baseline="-25000"/>
              <a:t>2</a:t>
            </a:r>
            <a:r>
              <a:rPr lang="en-US" altLang="en-US"/>
              <a:t>, …, t</a:t>
            </a:r>
            <a:r>
              <a:rPr lang="en-US" altLang="en-US" baseline="-25000"/>
              <a:t>n</a:t>
            </a:r>
            <a:r>
              <a:rPr lang="en-US" altLang="en-US"/>
              <a:t>}.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A3B959C-9000-48BB-EBCB-66DBB8EF7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4FD3C92-81DA-C06D-90E3-C7FB124E4E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79DA7F-2A7B-48CA-A050-67E6BB5F6B9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76866" name="Rectangle 2">
            <a:extLst>
              <a:ext uri="{FF2B5EF4-FFF2-40B4-BE49-F238E27FC236}">
                <a16:creationId xmlns:a16="http://schemas.microsoft.com/office/drawing/2014/main" id="{FD13219B-1599-677D-5C33-2520CF3D5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data: supermarket data</a:t>
            </a:r>
          </a:p>
        </p:txBody>
      </p:sp>
      <p:sp>
        <p:nvSpPr>
          <p:cNvPr id="676867" name="Rectangle 3">
            <a:extLst>
              <a:ext uri="{FF2B5EF4-FFF2-40B4-BE49-F238E27FC236}">
                <a16:creationId xmlns:a16="http://schemas.microsoft.com/office/drawing/2014/main" id="{F104EF8C-B914-539D-32AC-EB9E33433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33489"/>
            <a:ext cx="8229600" cy="4897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Market basket transactions: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t1: </a:t>
            </a:r>
            <a:r>
              <a:rPr lang="en-US" altLang="en-US" dirty="0">
                <a:solidFill>
                  <a:srgbClr val="FF0000"/>
                </a:solidFill>
              </a:rPr>
              <a:t>{bread, cheese, milk}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t2: </a:t>
            </a:r>
            <a:r>
              <a:rPr lang="en-US" altLang="en-US" dirty="0">
                <a:solidFill>
                  <a:srgbClr val="FF0000"/>
                </a:solidFill>
              </a:rPr>
              <a:t>{apple, eggs, salt, yogurt}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… 		</a:t>
            </a:r>
            <a:r>
              <a:rPr lang="en-US" altLang="en-US" dirty="0">
                <a:solidFill>
                  <a:srgbClr val="FF0000"/>
                </a:solidFill>
              </a:rPr>
              <a:t>…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tn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FF0000"/>
                </a:solidFill>
              </a:rPr>
              <a:t>{biscuit, eggs, milk}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Concepts: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An </a:t>
            </a:r>
            <a:r>
              <a:rPr lang="en-US" altLang="en-US" i="1" dirty="0">
                <a:solidFill>
                  <a:srgbClr val="FF0000"/>
                </a:solidFill>
              </a:rPr>
              <a:t>item</a:t>
            </a:r>
            <a:r>
              <a:rPr lang="en-US" altLang="en-US" dirty="0">
                <a:solidFill>
                  <a:srgbClr val="FF0000"/>
                </a:solidFill>
              </a:rPr>
              <a:t>:</a:t>
            </a:r>
            <a:r>
              <a:rPr lang="en-US" altLang="en-US" dirty="0"/>
              <a:t>  an item/article in a basket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>
                <a:solidFill>
                  <a:srgbClr val="FF0000"/>
                </a:solidFill>
              </a:rPr>
              <a:t>I</a:t>
            </a:r>
            <a:r>
              <a:rPr lang="en-US" altLang="en-US" dirty="0">
                <a:solidFill>
                  <a:srgbClr val="FF0000"/>
                </a:solidFill>
              </a:rPr>
              <a:t>:</a:t>
            </a:r>
            <a:r>
              <a:rPr lang="en-US" altLang="en-US" dirty="0">
                <a:solidFill>
                  <a:schemeClr val="hlink"/>
                </a:solidFill>
              </a:rPr>
              <a:t> </a:t>
            </a:r>
            <a:r>
              <a:rPr lang="en-US" altLang="en-US" dirty="0"/>
              <a:t>the set of all items sold in the store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A </a:t>
            </a:r>
            <a:r>
              <a:rPr lang="en-US" altLang="en-US" i="1" dirty="0">
                <a:solidFill>
                  <a:srgbClr val="FF0000"/>
                </a:solidFill>
              </a:rPr>
              <a:t>transaction</a:t>
            </a:r>
            <a:r>
              <a:rPr lang="en-US" altLang="en-US" dirty="0">
                <a:solidFill>
                  <a:srgbClr val="FF0000"/>
                </a:solidFill>
              </a:rPr>
              <a:t>:</a:t>
            </a:r>
            <a:r>
              <a:rPr lang="en-US" altLang="en-US" dirty="0"/>
              <a:t> items purchased in a basket; it may have TID (transaction ID)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A </a:t>
            </a:r>
            <a:r>
              <a:rPr lang="en-US" altLang="en-US" i="1" dirty="0">
                <a:solidFill>
                  <a:srgbClr val="FF0000"/>
                </a:solidFill>
              </a:rPr>
              <a:t>transactional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i="1" dirty="0">
                <a:solidFill>
                  <a:srgbClr val="FF0000"/>
                </a:solidFill>
              </a:rPr>
              <a:t>dataset</a:t>
            </a:r>
            <a:r>
              <a:rPr lang="en-US" altLang="en-US" dirty="0"/>
              <a:t>: A set of transactions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11CC9A7-8D6A-C915-EA68-1DD2216FD6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4772557-A47E-68B1-2DB9-81C80F5395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E37F1-875A-4888-B600-3ADD6953128C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705538" name="Rectangle 2">
            <a:extLst>
              <a:ext uri="{FF2B5EF4-FFF2-40B4-BE49-F238E27FC236}">
                <a16:creationId xmlns:a16="http://schemas.microsoft.com/office/drawing/2014/main" id="{E6C347D3-D51A-4076-E611-2621FFC55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data: a set of documents</a:t>
            </a:r>
          </a:p>
        </p:txBody>
      </p:sp>
      <p:sp>
        <p:nvSpPr>
          <p:cNvPr id="705539" name="Rectangle 3">
            <a:extLst>
              <a:ext uri="{FF2B5EF4-FFF2-40B4-BE49-F238E27FC236}">
                <a16:creationId xmlns:a16="http://schemas.microsoft.com/office/drawing/2014/main" id="{9B743BDC-CFAF-6797-C4D7-61E6BC279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41439"/>
            <a:ext cx="8229600" cy="4789487"/>
          </a:xfrm>
        </p:spPr>
        <p:txBody>
          <a:bodyPr/>
          <a:lstStyle/>
          <a:p>
            <a:r>
              <a:rPr lang="en-US" altLang="ja-JP" sz="2900" b="1">
                <a:solidFill>
                  <a:srgbClr val="FF0000"/>
                </a:solidFill>
                <a:ea typeface="ＭＳ Ｐゴシック" panose="020B0600070205080204" pitchFamily="34" charset="-128"/>
              </a:rPr>
              <a:t>A text document data set. Each document is treated as a “bag” of keywords</a:t>
            </a:r>
            <a:endParaRPr lang="en-US" altLang="ja-JP" sz="29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900">
                <a:ea typeface="ＭＳ Ｐゴシック" panose="020B0600070205080204" pitchFamily="34" charset="-128"/>
              </a:rPr>
              <a:t>	</a:t>
            </a:r>
            <a:r>
              <a:rPr lang="en-US" altLang="ja-JP" sz="2400">
                <a:ea typeface="ＭＳ Ｐゴシック" panose="020B0600070205080204" pitchFamily="34" charset="-128"/>
              </a:rPr>
              <a:t>doc1: 	Student, Teach, School 	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400">
                <a:ea typeface="ＭＳ Ｐゴシック" panose="020B0600070205080204" pitchFamily="34" charset="-128"/>
              </a:rPr>
              <a:t>	doc2: 	Student, School 		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400">
                <a:ea typeface="ＭＳ Ｐゴシック" panose="020B0600070205080204" pitchFamily="34" charset="-128"/>
              </a:rPr>
              <a:t>	doc3: 	Teach, School, City, Game 	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400">
                <a:ea typeface="ＭＳ Ｐゴシック" panose="020B0600070205080204" pitchFamily="34" charset="-128"/>
              </a:rPr>
              <a:t>	doc4: 	Baseball, Basketball		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400">
                <a:ea typeface="ＭＳ Ｐゴシック" panose="020B0600070205080204" pitchFamily="34" charset="-128"/>
              </a:rPr>
              <a:t>	doc5: 	Basketball, Player, Spectator  	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400">
                <a:ea typeface="ＭＳ Ｐゴシック" panose="020B0600070205080204" pitchFamily="34" charset="-128"/>
              </a:rPr>
              <a:t>	doc6: 	Baseball, Coach, Game, Team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400">
                <a:ea typeface="ＭＳ Ｐゴシック" panose="020B0600070205080204" pitchFamily="34" charset="-128"/>
              </a:rPr>
              <a:t>	doc7: 	Basketball, Team, City, Game 	</a:t>
            </a:r>
            <a:endParaRPr lang="en-US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6EAE184-DBED-43A5-AAC2-C43E84726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C61C9E1-6E2F-FB1E-A0D8-62815EE2D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84242E-9A4D-4371-BD10-F636A6EE390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48194" name="Rectangle 2">
            <a:extLst>
              <a:ext uri="{FF2B5EF4-FFF2-40B4-BE49-F238E27FC236}">
                <a16:creationId xmlns:a16="http://schemas.microsoft.com/office/drawing/2014/main" id="{E7DC2E7B-480C-8B7C-7B42-1968BDA703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model: rules</a:t>
            </a:r>
            <a:endParaRPr lang="en-US" altLang="en-US" sz="2200"/>
          </a:p>
        </p:txBody>
      </p:sp>
      <p:sp>
        <p:nvSpPr>
          <p:cNvPr id="648195" name="Rectangle 3">
            <a:extLst>
              <a:ext uri="{FF2B5EF4-FFF2-40B4-BE49-F238E27FC236}">
                <a16:creationId xmlns:a16="http://schemas.microsoft.com/office/drawing/2014/main" id="{454B16D6-8DDD-50D6-BBF5-0F71D0339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00263" y="1304925"/>
            <a:ext cx="8305800" cy="4787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transaction </a:t>
            </a:r>
            <a:r>
              <a:rPr lang="en-US" altLang="en-US" i="1">
                <a:solidFill>
                  <a:srgbClr val="FF0000"/>
                </a:solidFill>
              </a:rPr>
              <a:t>t</a:t>
            </a:r>
            <a:r>
              <a:rPr lang="en-US" altLang="en-US">
                <a:solidFill>
                  <a:srgbClr val="FF0000"/>
                </a:solidFill>
              </a:rPr>
              <a:t> contains </a:t>
            </a:r>
            <a:r>
              <a:rPr lang="en-US" altLang="en-US" i="1">
                <a:solidFill>
                  <a:srgbClr val="FF0000"/>
                </a:solidFill>
              </a:rPr>
              <a:t>X</a:t>
            </a:r>
            <a:r>
              <a:rPr lang="en-US" altLang="en-US"/>
              <a:t>, a set of items (</a:t>
            </a:r>
            <a:r>
              <a:rPr lang="en-US" altLang="en-US">
                <a:solidFill>
                  <a:srgbClr val="3333CC"/>
                </a:solidFill>
              </a:rPr>
              <a:t>itemset</a:t>
            </a:r>
            <a:r>
              <a:rPr lang="en-US" altLang="en-US"/>
              <a:t>) in </a:t>
            </a:r>
            <a:r>
              <a:rPr lang="en-US" altLang="en-US" i="1"/>
              <a:t>I</a:t>
            </a:r>
            <a:r>
              <a:rPr lang="en-US" altLang="en-US"/>
              <a:t>, if </a:t>
            </a:r>
            <a:r>
              <a:rPr lang="en-US" altLang="en-US" i="1"/>
              <a:t>X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</a:t>
            </a:r>
            <a:r>
              <a:rPr lang="en-US" altLang="en-US"/>
              <a:t> </a:t>
            </a:r>
            <a:r>
              <a:rPr lang="en-US" altLang="en-US" i="1"/>
              <a:t>t</a:t>
            </a:r>
            <a:r>
              <a:rPr lang="en-US" altLang="en-US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/>
              <a:t>An </a:t>
            </a:r>
            <a:r>
              <a:rPr lang="en-US" altLang="en-US">
                <a:solidFill>
                  <a:srgbClr val="FF0000"/>
                </a:solidFill>
              </a:rPr>
              <a:t>association rule</a:t>
            </a:r>
            <a:r>
              <a:rPr lang="en-US" altLang="en-US"/>
              <a:t> is an implication of the form: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en-US" i="1"/>
              <a:t>		X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>
                <a:sym typeface="Symbol" panose="05050102010706020507" pitchFamily="18" charset="2"/>
              </a:rPr>
              <a:t>Y</a:t>
            </a:r>
            <a:r>
              <a:rPr lang="en-US" altLang="en-US">
                <a:sym typeface="Symbol" panose="05050102010706020507" pitchFamily="18" charset="2"/>
              </a:rPr>
              <a:t>, where </a:t>
            </a:r>
            <a:r>
              <a:rPr lang="en-US" altLang="en-US" i="1">
                <a:sym typeface="Symbol" panose="05050102010706020507" pitchFamily="18" charset="2"/>
              </a:rPr>
              <a:t>X</a:t>
            </a:r>
            <a:r>
              <a:rPr lang="en-US" altLang="en-US">
                <a:sym typeface="Symbol" panose="05050102010706020507" pitchFamily="18" charset="2"/>
              </a:rPr>
              <a:t>, </a:t>
            </a:r>
            <a:r>
              <a:rPr lang="en-US" altLang="en-US" i="1">
                <a:sym typeface="Symbol" panose="05050102010706020507" pitchFamily="18" charset="2"/>
              </a:rPr>
              <a:t>Y</a:t>
            </a:r>
            <a:r>
              <a:rPr lang="en-US" altLang="en-US">
                <a:sym typeface="Symbol" panose="05050102010706020507" pitchFamily="18" charset="2"/>
              </a:rPr>
              <a:t>  </a:t>
            </a:r>
            <a:r>
              <a:rPr lang="en-US" altLang="en-US" i="1">
                <a:sym typeface="Symbol" panose="05050102010706020507" pitchFamily="18" charset="2"/>
              </a:rPr>
              <a:t>I, and X </a:t>
            </a:r>
            <a:r>
              <a:rPr lang="en-US" altLang="en-US">
                <a:sym typeface="Symbol" panose="05050102010706020507" pitchFamily="18" charset="2"/>
              </a:rPr>
              <a:t></a:t>
            </a:r>
            <a:r>
              <a:rPr lang="en-US" altLang="en-US" i="1">
                <a:sym typeface="Symbol" panose="05050102010706020507" pitchFamily="18" charset="2"/>
              </a:rPr>
              <a:t>Y</a:t>
            </a:r>
            <a:r>
              <a:rPr lang="en-US" altLang="en-US">
                <a:sym typeface="Symbol" panose="05050102010706020507" pitchFamily="18" charset="2"/>
              </a:rPr>
              <a:t>  = 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en-US" i="1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/>
              <a:t>An </a:t>
            </a:r>
            <a:r>
              <a:rPr lang="en-US" altLang="en-US">
                <a:solidFill>
                  <a:srgbClr val="FF0000"/>
                </a:solidFill>
              </a:rPr>
              <a:t>itemset</a:t>
            </a:r>
            <a:r>
              <a:rPr lang="en-US" altLang="en-US">
                <a:solidFill>
                  <a:schemeClr val="hlink"/>
                </a:solidFill>
              </a:rPr>
              <a:t> </a:t>
            </a:r>
            <a:r>
              <a:rPr lang="en-US" altLang="en-US"/>
              <a:t>is a set of items.</a:t>
            </a:r>
          </a:p>
          <a:p>
            <a:pPr marL="742950" lvl="1" indent="-285750"/>
            <a:r>
              <a:rPr lang="en-US" altLang="en-US"/>
              <a:t>E.g., X = {milk, bread, cereal} is an itemset.</a:t>
            </a:r>
          </a:p>
          <a:p>
            <a:pPr>
              <a:lnSpc>
                <a:spcPct val="90000"/>
              </a:lnSpc>
            </a:pPr>
            <a:r>
              <a:rPr lang="en-US" altLang="en-US"/>
              <a:t>A </a:t>
            </a:r>
            <a:r>
              <a:rPr lang="en-US" altLang="en-US" i="1">
                <a:solidFill>
                  <a:srgbClr val="FF0000"/>
                </a:solidFill>
              </a:rPr>
              <a:t>k</a:t>
            </a:r>
            <a:r>
              <a:rPr lang="en-US" altLang="en-US">
                <a:solidFill>
                  <a:srgbClr val="FF0000"/>
                </a:solidFill>
              </a:rPr>
              <a:t>-itemset </a:t>
            </a:r>
            <a:r>
              <a:rPr lang="en-US" altLang="en-US"/>
              <a:t>is an itemset with </a:t>
            </a:r>
            <a:r>
              <a:rPr lang="en-US" altLang="en-US" i="1"/>
              <a:t>k</a:t>
            </a:r>
            <a:r>
              <a:rPr lang="en-US" altLang="en-US"/>
              <a:t> items.</a:t>
            </a:r>
          </a:p>
          <a:p>
            <a:pPr marL="742950" lvl="1" indent="-285750"/>
            <a:r>
              <a:rPr lang="en-US" altLang="en-US"/>
              <a:t>E.g., {milk, bread, cereal} is a 3-itemset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688EE23-FFD9-E0D8-06BE-B67D2D45B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4D6AA28-F908-D84C-F99A-38650DAE33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712329-AD86-4D62-80A1-4D84BBDFADD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79938" name="Rectangle 2">
            <a:extLst>
              <a:ext uri="{FF2B5EF4-FFF2-40B4-BE49-F238E27FC236}">
                <a16:creationId xmlns:a16="http://schemas.microsoft.com/office/drawing/2014/main" id="{363CBEBF-353C-6502-0098-27312774AF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Rule strength measures</a:t>
            </a:r>
          </a:p>
        </p:txBody>
      </p:sp>
      <p:sp>
        <p:nvSpPr>
          <p:cNvPr id="679939" name="Rectangle 3">
            <a:extLst>
              <a:ext uri="{FF2B5EF4-FFF2-40B4-BE49-F238E27FC236}">
                <a16:creationId xmlns:a16="http://schemas.microsoft.com/office/drawing/2014/main" id="{72EBBE7B-54B9-628E-8E2B-BB74F71A9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68414"/>
            <a:ext cx="8229600" cy="48593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Support:</a:t>
            </a:r>
            <a:r>
              <a:rPr lang="en-US" altLang="en-US"/>
              <a:t> The rule holds with </a:t>
            </a:r>
            <a:r>
              <a:rPr lang="en-US" altLang="en-US">
                <a:solidFill>
                  <a:srgbClr val="3333CC"/>
                </a:solidFill>
              </a:rPr>
              <a:t>support</a:t>
            </a:r>
            <a:r>
              <a:rPr lang="en-US" altLang="en-US"/>
              <a:t> </a:t>
            </a:r>
            <a:r>
              <a:rPr lang="en-US" altLang="en-US" i="1"/>
              <a:t>sup</a:t>
            </a:r>
            <a:r>
              <a:rPr lang="en-US" altLang="en-US"/>
              <a:t> in </a:t>
            </a:r>
            <a:r>
              <a:rPr lang="en-US" altLang="en-US" i="1"/>
              <a:t>T</a:t>
            </a:r>
            <a:r>
              <a:rPr lang="en-US" altLang="en-US"/>
              <a:t> (the transaction data set) if sup% of transactions</a:t>
            </a:r>
            <a:r>
              <a:rPr lang="en-US" altLang="en-US" i="1"/>
              <a:t> </a:t>
            </a:r>
            <a:r>
              <a:rPr lang="en-US" altLang="en-US"/>
              <a:t>contain </a:t>
            </a:r>
            <a:r>
              <a:rPr lang="en-US" altLang="en-US" i="1"/>
              <a:t>X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 </a:t>
            </a:r>
            <a:r>
              <a:rPr lang="en-US" altLang="en-US" i="1">
                <a:sym typeface="Symbol" panose="05050102010706020507" pitchFamily="18" charset="2"/>
              </a:rPr>
              <a:t>Y</a:t>
            </a:r>
            <a:r>
              <a:rPr lang="en-US" altLang="en-US">
                <a:sym typeface="Symbol" panose="05050102010706020507" pitchFamily="18" charset="2"/>
              </a:rPr>
              <a:t>. </a:t>
            </a:r>
          </a:p>
          <a:p>
            <a:pPr lvl="1">
              <a:lnSpc>
                <a:spcPct val="90000"/>
              </a:lnSpc>
            </a:pPr>
            <a:r>
              <a:rPr lang="en-US" altLang="en-US" i="1">
                <a:solidFill>
                  <a:srgbClr val="3333CC"/>
                </a:solidFill>
                <a:sym typeface="Symbol" panose="05050102010706020507" pitchFamily="18" charset="2"/>
              </a:rPr>
              <a:t>sup</a:t>
            </a:r>
            <a:r>
              <a:rPr lang="en-US" altLang="en-US">
                <a:solidFill>
                  <a:srgbClr val="3333CC"/>
                </a:solidFill>
                <a:sym typeface="Symbol" panose="05050102010706020507" pitchFamily="18" charset="2"/>
              </a:rPr>
              <a:t> = Pr(</a:t>
            </a:r>
            <a:r>
              <a:rPr lang="en-US" altLang="en-US" i="1">
                <a:solidFill>
                  <a:srgbClr val="3333CC"/>
                </a:solidFill>
              </a:rPr>
              <a:t>X</a:t>
            </a:r>
            <a:r>
              <a:rPr lang="en-US" altLang="en-US">
                <a:solidFill>
                  <a:srgbClr val="3333CC"/>
                </a:solidFill>
              </a:rPr>
              <a:t> </a:t>
            </a:r>
            <a:r>
              <a:rPr lang="en-US" altLang="en-US">
                <a:solidFill>
                  <a:srgbClr val="3333CC"/>
                </a:solidFill>
                <a:sym typeface="Symbol" panose="05050102010706020507" pitchFamily="18" charset="2"/>
              </a:rPr>
              <a:t> </a:t>
            </a:r>
            <a:r>
              <a:rPr lang="en-US" altLang="en-US" i="1">
                <a:solidFill>
                  <a:srgbClr val="3333CC"/>
                </a:solidFill>
                <a:sym typeface="Symbol" panose="05050102010706020507" pitchFamily="18" charset="2"/>
              </a:rPr>
              <a:t>Y</a:t>
            </a:r>
            <a:r>
              <a:rPr lang="en-US" altLang="en-US">
                <a:solidFill>
                  <a:srgbClr val="3333CC"/>
                </a:solidFill>
                <a:sym typeface="Symbol" panose="05050102010706020507" pitchFamily="18" charset="2"/>
              </a:rPr>
              <a:t>)</a:t>
            </a:r>
            <a:r>
              <a:rPr lang="en-US" altLang="en-US" i="1">
                <a:solidFill>
                  <a:srgbClr val="3333CC"/>
                </a:solidFill>
                <a:sym typeface="Symbol" panose="05050102010706020507" pitchFamily="18" charset="2"/>
              </a:rPr>
              <a:t>.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Confidence:</a:t>
            </a:r>
            <a:r>
              <a:rPr lang="en-US" altLang="en-US"/>
              <a:t> The rule holds in </a:t>
            </a:r>
            <a:r>
              <a:rPr lang="en-US" altLang="en-US" i="1"/>
              <a:t>T</a:t>
            </a:r>
            <a:r>
              <a:rPr lang="en-US" altLang="en-US"/>
              <a:t> with </a:t>
            </a:r>
            <a:r>
              <a:rPr lang="en-US" altLang="en-US">
                <a:solidFill>
                  <a:srgbClr val="3333CC"/>
                </a:solidFill>
              </a:rPr>
              <a:t>confidence </a:t>
            </a:r>
            <a:r>
              <a:rPr lang="en-US" altLang="en-US" i="1"/>
              <a:t>conf</a:t>
            </a:r>
            <a:r>
              <a:rPr lang="en-US" altLang="en-US"/>
              <a:t> if </a:t>
            </a:r>
            <a:r>
              <a:rPr lang="en-US" altLang="en-US" i="1"/>
              <a:t>conf</a:t>
            </a:r>
            <a:r>
              <a:rPr lang="en-US" altLang="en-US"/>
              <a:t>% of tranactions that contain </a:t>
            </a:r>
            <a:r>
              <a:rPr lang="en-US" altLang="en-US" i="1"/>
              <a:t>X</a:t>
            </a:r>
            <a:r>
              <a:rPr lang="en-US" altLang="en-US"/>
              <a:t> also contain </a:t>
            </a:r>
            <a:r>
              <a:rPr lang="en-US" altLang="en-US" i="1"/>
              <a:t>Y.</a:t>
            </a:r>
          </a:p>
          <a:p>
            <a:pPr lvl="1">
              <a:lnSpc>
                <a:spcPct val="90000"/>
              </a:lnSpc>
            </a:pPr>
            <a:r>
              <a:rPr lang="en-US" altLang="en-US" i="1">
                <a:solidFill>
                  <a:srgbClr val="3333CC"/>
                </a:solidFill>
              </a:rPr>
              <a:t>conf</a:t>
            </a:r>
            <a:r>
              <a:rPr lang="en-US" altLang="en-US">
                <a:solidFill>
                  <a:srgbClr val="3333CC"/>
                </a:solidFill>
              </a:rPr>
              <a:t> = Pr(</a:t>
            </a:r>
            <a:r>
              <a:rPr lang="en-US" altLang="en-US" i="1">
                <a:solidFill>
                  <a:srgbClr val="3333CC"/>
                </a:solidFill>
              </a:rPr>
              <a:t>Y</a:t>
            </a:r>
            <a:r>
              <a:rPr lang="en-US" altLang="en-US">
                <a:solidFill>
                  <a:srgbClr val="3333CC"/>
                </a:solidFill>
              </a:rPr>
              <a:t> | </a:t>
            </a:r>
            <a:r>
              <a:rPr lang="en-US" altLang="en-US" i="1">
                <a:solidFill>
                  <a:srgbClr val="3333CC"/>
                </a:solidFill>
              </a:rPr>
              <a:t>X</a:t>
            </a:r>
            <a:r>
              <a:rPr lang="en-US" altLang="en-US">
                <a:solidFill>
                  <a:srgbClr val="3333CC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An association rule is a pattern that states when </a:t>
            </a:r>
            <a:r>
              <a:rPr lang="en-US" altLang="en-US" i="1">
                <a:sym typeface="Symbol" panose="05050102010706020507" pitchFamily="18" charset="2"/>
              </a:rPr>
              <a:t>X</a:t>
            </a:r>
            <a:r>
              <a:rPr lang="en-US" altLang="en-US">
                <a:sym typeface="Symbol" panose="05050102010706020507" pitchFamily="18" charset="2"/>
              </a:rPr>
              <a:t> occurs, </a:t>
            </a:r>
            <a:r>
              <a:rPr lang="en-US" altLang="en-US" i="1">
                <a:sym typeface="Symbol" panose="05050102010706020507" pitchFamily="18" charset="2"/>
              </a:rPr>
              <a:t>Y</a:t>
            </a:r>
            <a:r>
              <a:rPr lang="en-US" altLang="en-US">
                <a:sym typeface="Symbol" panose="05050102010706020507" pitchFamily="18" charset="2"/>
              </a:rPr>
              <a:t> occurs with certain probability. </a:t>
            </a:r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908</Words>
  <Application>Microsoft Office PowerPoint</Application>
  <PresentationFormat>Widescreen</PresentationFormat>
  <Paragraphs>109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ＭＳ Ｐゴシック</vt:lpstr>
      <vt:lpstr>Aptos</vt:lpstr>
      <vt:lpstr>Aptos Display</vt:lpstr>
      <vt:lpstr>Arial</vt:lpstr>
      <vt:lpstr>Symbol</vt:lpstr>
      <vt:lpstr>Wingdings</vt:lpstr>
      <vt:lpstr>Office Theme</vt:lpstr>
      <vt:lpstr>Microsoft Equation 3.0</vt:lpstr>
      <vt:lpstr>UNIT 4  </vt:lpstr>
      <vt:lpstr>A Priori</vt:lpstr>
      <vt:lpstr>`Basket data’</vt:lpstr>
      <vt:lpstr>Association rule mining</vt:lpstr>
      <vt:lpstr>The model: data</vt:lpstr>
      <vt:lpstr>Transaction data: supermarket data</vt:lpstr>
      <vt:lpstr>Transaction data: a set of documents</vt:lpstr>
      <vt:lpstr>The model: rules</vt:lpstr>
      <vt:lpstr>Rule strength measures</vt:lpstr>
      <vt:lpstr>Support and Confidence</vt:lpstr>
      <vt:lpstr>Goal and key features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4  </dc:title>
  <dc:creator>Dr. Shri Bharathi SV</dc:creator>
  <cp:lastModifiedBy>Dr. Shri Bharathi SV</cp:lastModifiedBy>
  <cp:revision>4</cp:revision>
  <dcterms:created xsi:type="dcterms:W3CDTF">2024-04-24T06:23:52Z</dcterms:created>
  <dcterms:modified xsi:type="dcterms:W3CDTF">2024-04-24T08:49:54Z</dcterms:modified>
</cp:coreProperties>
</file>